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EE12"/>
    <a:srgbClr val="8B738D"/>
    <a:srgbClr val="EC149F"/>
    <a:srgbClr val="99CCFF"/>
    <a:srgbClr val="33CC33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2507174-A5AD-4982-AD00-DA3D80A8276C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r>
              <a:rPr lang="it-IT"/>
              <a:t>ORGANIGRAMMA - SETTEMBRE 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375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074629AB-7E30-4FCC-9757-9EF44867A1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92571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FF7993B8-5754-449D-8BFE-C5C8C4229CEB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292" y="4776849"/>
            <a:ext cx="5439092" cy="3908763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r>
              <a:rPr lang="it-IT"/>
              <a:t>ORGANIGRAMMA -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375" y="9428324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89473511-7086-4E99-87DD-4662E80731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8924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5A6C4-A196-474A-AE8A-CFBA460FFB2E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56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5B13-1415-41EF-BD68-03A1739FD4F8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31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21414-4FEC-40A4-A4E7-C64C948E40DF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7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58BE4-72DB-4640-87E8-1851718175A7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7387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7FF34-5DC9-4D41-AF7A-2F9D9FC3CC45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732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BA9D-A7DB-4187-A917-3AE38257BEBA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281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3717-401E-47BD-9F9A-9C1640135A44}" type="datetime1">
              <a:rPr lang="it-IT" smtClean="0"/>
              <a:t>02/02/2026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97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4ACA-7D92-42A2-AA02-60760E07DD54}" type="datetime1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88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5402-0BD9-41D2-A149-CB76F09B363A}" type="datetime1">
              <a:rPr lang="it-IT" smtClean="0"/>
              <a:t>02/02/2026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054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6B1F-EEF5-42CB-BEE0-F979FAC6D987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474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7610-5DE2-4100-B243-8693EF9BDFEC}" type="datetime1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FONDAZIONE MONS. COMI - ORGANIGRAMMA SETTEMBRE 2022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65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23B5B-1942-4DDB-B9AD-FA4CFE4AF2ED}" type="datetime1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FONDAZIONE MONS. COMI - ORGANIGRAMMA SETTEMBRE 2022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A5FF-A6BC-4DE2-ACA2-0E1EC10874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4"/>
          <p:cNvSpPr/>
          <p:nvPr/>
        </p:nvSpPr>
        <p:spPr>
          <a:xfrm>
            <a:off x="4817533" y="150923"/>
            <a:ext cx="2374604" cy="85216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CONSIGLIO DI AMMINSTRAZIONE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Presidente: Marco Gusta Brasso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Vicepresidente: Maria Gigliola Colombo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Consigliera: Chiara Crespi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5124916" y="1880900"/>
            <a:ext cx="1779815" cy="65598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GENERALE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Danilo Benecchi 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7050266" y="1336165"/>
            <a:ext cx="2189940" cy="457200"/>
          </a:xfrm>
          <a:prstGeom prst="roundRect">
            <a:avLst/>
          </a:prstGeom>
          <a:solidFill>
            <a:srgbClr val="8B73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Organismo di Vigilanza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Daniele Borroni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2951794" y="1336165"/>
            <a:ext cx="1779814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Revisore dei Conti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Giovanni Aragona</a:t>
            </a:r>
          </a:p>
        </p:txBody>
      </p:sp>
      <p:cxnSp>
        <p:nvCxnSpPr>
          <p:cNvPr id="53" name="Connettore 4 52"/>
          <p:cNvCxnSpPr>
            <a:cxnSpLocks/>
            <a:stCxn id="5" idx="2"/>
            <a:endCxn id="6" idx="0"/>
          </p:cNvCxnSpPr>
          <p:nvPr/>
        </p:nvCxnSpPr>
        <p:spPr>
          <a:xfrm rot="16200000" flipH="1">
            <a:off x="5570923" y="1436999"/>
            <a:ext cx="877812" cy="998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4 54"/>
          <p:cNvCxnSpPr>
            <a:cxnSpLocks/>
            <a:stCxn id="5" idx="2"/>
            <a:endCxn id="7" idx="1"/>
          </p:cNvCxnSpPr>
          <p:nvPr/>
        </p:nvCxnSpPr>
        <p:spPr>
          <a:xfrm rot="16200000" flipH="1">
            <a:off x="6246712" y="761210"/>
            <a:ext cx="561677" cy="104543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4 56"/>
          <p:cNvCxnSpPr>
            <a:cxnSpLocks/>
            <a:stCxn id="5" idx="2"/>
            <a:endCxn id="8" idx="3"/>
          </p:cNvCxnSpPr>
          <p:nvPr/>
        </p:nvCxnSpPr>
        <p:spPr>
          <a:xfrm rot="5400000">
            <a:off x="5087384" y="647313"/>
            <a:ext cx="561677" cy="12732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ttangolo 141"/>
          <p:cNvSpPr/>
          <p:nvPr/>
        </p:nvSpPr>
        <p:spPr>
          <a:xfrm>
            <a:off x="9688749" y="253056"/>
            <a:ext cx="2247089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2022</a:t>
            </a:r>
          </a:p>
          <a:p>
            <a:pPr algn="ctr"/>
            <a:r>
              <a:rPr lang="it-IT" sz="1600" dirty="0"/>
              <a:t>(1 Ottobre 2022)</a:t>
            </a:r>
          </a:p>
        </p:txBody>
      </p:sp>
      <p:sp>
        <p:nvSpPr>
          <p:cNvPr id="115" name="Rettangolo 114"/>
          <p:cNvSpPr/>
          <p:nvPr/>
        </p:nvSpPr>
        <p:spPr>
          <a:xfrm>
            <a:off x="9330267" y="250798"/>
            <a:ext cx="2605571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FUNZIONIGRAMMA 2026</a:t>
            </a:r>
          </a:p>
          <a:p>
            <a:pPr algn="ctr"/>
            <a:r>
              <a:rPr lang="it-IT" sz="1600" dirty="0"/>
              <a:t>AREA AMMINISTRATIVA E GESTIONALE</a:t>
            </a:r>
          </a:p>
        </p:txBody>
      </p:sp>
      <p:sp>
        <p:nvSpPr>
          <p:cNvPr id="133" name="Segnaposto piè di pagina 132"/>
          <p:cNvSpPr>
            <a:spLocks noGrp="1"/>
          </p:cNvSpPr>
          <p:nvPr>
            <p:ph type="ftr" sz="quarter" idx="11"/>
          </p:nvPr>
        </p:nvSpPr>
        <p:spPr>
          <a:xfrm>
            <a:off x="-67733" y="6304769"/>
            <a:ext cx="12259732" cy="300176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FONDAZIONE IL CERCHIO - FUNZIONIGRAMMA GENNAIO 2026 REV.01</a:t>
            </a:r>
          </a:p>
          <a:p>
            <a:r>
              <a:rPr lang="it-IT" dirty="0"/>
              <a:t>– slide 1 di 2</a:t>
            </a:r>
          </a:p>
        </p:txBody>
      </p:sp>
      <p:sp>
        <p:nvSpPr>
          <p:cNvPr id="61" name="Rettangolo arrotondato 5">
            <a:extLst>
              <a:ext uri="{FF2B5EF4-FFF2-40B4-BE49-F238E27FC236}">
                <a16:creationId xmlns:a16="http://schemas.microsoft.com/office/drawing/2014/main" id="{AC142CA4-118C-4112-A292-1FB89F2AFC4C}"/>
              </a:ext>
            </a:extLst>
          </p:cNvPr>
          <p:cNvSpPr/>
          <p:nvPr/>
        </p:nvSpPr>
        <p:spPr>
          <a:xfrm>
            <a:off x="9038699" y="4549144"/>
            <a:ext cx="2035205" cy="655989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COORDINATRICE SERVIZI ALLA PERSONA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Cinzia Canu</a:t>
            </a:r>
          </a:p>
        </p:txBody>
      </p:sp>
      <p:sp>
        <p:nvSpPr>
          <p:cNvPr id="64" name="Rettangolo arrotondato 6">
            <a:extLst>
              <a:ext uri="{FF2B5EF4-FFF2-40B4-BE49-F238E27FC236}">
                <a16:creationId xmlns:a16="http://schemas.microsoft.com/office/drawing/2014/main" id="{5455E4DF-E5F6-482E-802A-78ED6F86666E}"/>
              </a:ext>
            </a:extLst>
          </p:cNvPr>
          <p:cNvSpPr/>
          <p:nvPr/>
        </p:nvSpPr>
        <p:spPr>
          <a:xfrm>
            <a:off x="7777243" y="2417282"/>
            <a:ext cx="3207331" cy="673109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COMUNICAZIONE E PUBBLICHE RELAZIONI 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Cinzia Canu </a:t>
            </a:r>
          </a:p>
        </p:txBody>
      </p:sp>
      <p:sp>
        <p:nvSpPr>
          <p:cNvPr id="68" name="Rettangolo arrotondato 6">
            <a:extLst>
              <a:ext uri="{FF2B5EF4-FFF2-40B4-BE49-F238E27FC236}">
                <a16:creationId xmlns:a16="http://schemas.microsoft.com/office/drawing/2014/main" id="{ED8A6ABA-9FBB-45A8-B028-DEB7295E411B}"/>
              </a:ext>
            </a:extLst>
          </p:cNvPr>
          <p:cNvSpPr/>
          <p:nvPr/>
        </p:nvSpPr>
        <p:spPr>
          <a:xfrm>
            <a:off x="6302230" y="4574792"/>
            <a:ext cx="1779814" cy="635861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SANITARIA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Marina Olivieri  </a:t>
            </a:r>
          </a:p>
        </p:txBody>
      </p:sp>
      <p:sp>
        <p:nvSpPr>
          <p:cNvPr id="2" name="Rettangolo arrotondato 6">
            <a:extLst>
              <a:ext uri="{FF2B5EF4-FFF2-40B4-BE49-F238E27FC236}">
                <a16:creationId xmlns:a16="http://schemas.microsoft.com/office/drawing/2014/main" id="{C34F214E-461F-BBDD-ED8A-6B347BA84B32}"/>
              </a:ext>
            </a:extLst>
          </p:cNvPr>
          <p:cNvSpPr/>
          <p:nvPr/>
        </p:nvSpPr>
        <p:spPr>
          <a:xfrm>
            <a:off x="356026" y="2519444"/>
            <a:ext cx="3809448" cy="324214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</a:rPr>
              <a:t>RSPP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Alessandro </a:t>
            </a:r>
            <a:r>
              <a:rPr lang="it-IT" sz="1000" b="1" dirty="0" err="1">
                <a:solidFill>
                  <a:schemeClr val="tx1"/>
                </a:solidFill>
              </a:rPr>
              <a:t>Spallazzo</a:t>
            </a:r>
            <a:r>
              <a:rPr lang="it-IT" sz="1000" b="1" dirty="0">
                <a:solidFill>
                  <a:schemeClr val="tx1"/>
                </a:solidFill>
              </a:rPr>
              <a:t> (Labor Service, servizio in outsourcing)</a:t>
            </a: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</p:txBody>
      </p:sp>
      <p:sp>
        <p:nvSpPr>
          <p:cNvPr id="3" name="Rettangolo arrotondato 6">
            <a:extLst>
              <a:ext uri="{FF2B5EF4-FFF2-40B4-BE49-F238E27FC236}">
                <a16:creationId xmlns:a16="http://schemas.microsoft.com/office/drawing/2014/main" id="{666F6296-F6C6-6450-6768-79AD161F7644}"/>
              </a:ext>
            </a:extLst>
          </p:cNvPr>
          <p:cNvSpPr/>
          <p:nvPr/>
        </p:nvSpPr>
        <p:spPr>
          <a:xfrm>
            <a:off x="372249" y="3345805"/>
            <a:ext cx="3793225" cy="372888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MEDICO COMPETENTE  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Aldo </a:t>
            </a:r>
            <a:r>
              <a:rPr lang="it-IT" sz="1000" b="1" dirty="0" err="1">
                <a:solidFill>
                  <a:schemeClr val="tx1"/>
                </a:solidFill>
              </a:rPr>
              <a:t>Pigorini</a:t>
            </a:r>
            <a:r>
              <a:rPr lang="it-IT" sz="1000" b="1" dirty="0">
                <a:solidFill>
                  <a:schemeClr val="tx1"/>
                </a:solidFill>
              </a:rPr>
              <a:t> (servizio in outsourcing)</a:t>
            </a:r>
          </a:p>
        </p:txBody>
      </p:sp>
      <p:sp>
        <p:nvSpPr>
          <p:cNvPr id="4" name="Rettangolo arrotondato 6">
            <a:extLst>
              <a:ext uri="{FF2B5EF4-FFF2-40B4-BE49-F238E27FC236}">
                <a16:creationId xmlns:a16="http://schemas.microsoft.com/office/drawing/2014/main" id="{5A204213-3737-B4E2-B38A-326DDD0FCF19}"/>
              </a:ext>
            </a:extLst>
          </p:cNvPr>
          <p:cNvSpPr/>
          <p:nvPr/>
        </p:nvSpPr>
        <p:spPr>
          <a:xfrm>
            <a:off x="7792886" y="3116094"/>
            <a:ext cx="2594377" cy="441633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>
              <a:solidFill>
                <a:schemeClr val="tx1"/>
              </a:solidFill>
            </a:endParaRP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QUALITA’ E FORMAZIONE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Cinzia Canu </a:t>
            </a:r>
          </a:p>
          <a:p>
            <a:pPr algn="ctr"/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9" name="Rettangolo arrotondato 5">
            <a:extLst>
              <a:ext uri="{FF2B5EF4-FFF2-40B4-BE49-F238E27FC236}">
                <a16:creationId xmlns:a16="http://schemas.microsoft.com/office/drawing/2014/main" id="{1AF70032-C4F2-941F-08FF-37A6F0886372}"/>
              </a:ext>
            </a:extLst>
          </p:cNvPr>
          <p:cNvSpPr/>
          <p:nvPr/>
        </p:nvSpPr>
        <p:spPr>
          <a:xfrm>
            <a:off x="356026" y="4447685"/>
            <a:ext cx="3820572" cy="372887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AREA AMMINISTRATIVA</a:t>
            </a:r>
          </a:p>
        </p:txBody>
      </p:sp>
      <p:sp>
        <p:nvSpPr>
          <p:cNvPr id="10" name="Rettangolo arrotondato 7">
            <a:extLst>
              <a:ext uri="{FF2B5EF4-FFF2-40B4-BE49-F238E27FC236}">
                <a16:creationId xmlns:a16="http://schemas.microsoft.com/office/drawing/2014/main" id="{DE4D9803-ACF4-5C73-5004-8FF749711CB0}"/>
              </a:ext>
            </a:extLst>
          </p:cNvPr>
          <p:cNvSpPr/>
          <p:nvPr/>
        </p:nvSpPr>
        <p:spPr>
          <a:xfrm>
            <a:off x="4354968" y="4480374"/>
            <a:ext cx="1641903" cy="6738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TECNICA E MANUTENTIVA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Massimo Banfi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Ivan Banfi</a:t>
            </a:r>
          </a:p>
        </p:txBody>
      </p:sp>
      <p:sp>
        <p:nvSpPr>
          <p:cNvPr id="11" name="Rettangolo arrotondato 7">
            <a:extLst>
              <a:ext uri="{FF2B5EF4-FFF2-40B4-BE49-F238E27FC236}">
                <a16:creationId xmlns:a16="http://schemas.microsoft.com/office/drawing/2014/main" id="{AA48F925-97FF-53DD-8BAE-5CE73A4A73E1}"/>
              </a:ext>
            </a:extLst>
          </p:cNvPr>
          <p:cNvSpPr/>
          <p:nvPr/>
        </p:nvSpPr>
        <p:spPr>
          <a:xfrm>
            <a:off x="244457" y="4891999"/>
            <a:ext cx="1757231" cy="6650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AMMINISTRAZIONE E CONTABILITA’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Paola Lotrecchiano </a:t>
            </a:r>
          </a:p>
        </p:txBody>
      </p:sp>
      <p:sp>
        <p:nvSpPr>
          <p:cNvPr id="12" name="Rettangolo arrotondato 7">
            <a:extLst>
              <a:ext uri="{FF2B5EF4-FFF2-40B4-BE49-F238E27FC236}">
                <a16:creationId xmlns:a16="http://schemas.microsoft.com/office/drawing/2014/main" id="{A58BCFB3-93B7-7181-C532-86866A7325D2}"/>
              </a:ext>
            </a:extLst>
          </p:cNvPr>
          <p:cNvSpPr/>
          <p:nvPr/>
        </p:nvSpPr>
        <p:spPr>
          <a:xfrm>
            <a:off x="2087263" y="4921476"/>
            <a:ext cx="1783976" cy="6358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AMMINISTRAZIONE DEL PERSONALE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Elisa Negri </a:t>
            </a:r>
          </a:p>
        </p:txBody>
      </p:sp>
      <p:sp>
        <p:nvSpPr>
          <p:cNvPr id="25" name="Rettangolo arrotondato 5">
            <a:extLst>
              <a:ext uri="{FF2B5EF4-FFF2-40B4-BE49-F238E27FC236}">
                <a16:creationId xmlns:a16="http://schemas.microsoft.com/office/drawing/2014/main" id="{BDA7F5EB-B091-21C5-ADEE-B0EB53C1BE46}"/>
              </a:ext>
            </a:extLst>
          </p:cNvPr>
          <p:cNvSpPr/>
          <p:nvPr/>
        </p:nvSpPr>
        <p:spPr>
          <a:xfrm>
            <a:off x="8082044" y="5528616"/>
            <a:ext cx="1499203" cy="74577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SERVIZIO RSA </a:t>
            </a:r>
          </a:p>
        </p:txBody>
      </p:sp>
      <p:sp>
        <p:nvSpPr>
          <p:cNvPr id="26" name="Rettangolo arrotondato 5">
            <a:extLst>
              <a:ext uri="{FF2B5EF4-FFF2-40B4-BE49-F238E27FC236}">
                <a16:creationId xmlns:a16="http://schemas.microsoft.com/office/drawing/2014/main" id="{6165E928-AA69-3FAC-D680-07709FC81E24}"/>
              </a:ext>
            </a:extLst>
          </p:cNvPr>
          <p:cNvSpPr/>
          <p:nvPr/>
        </p:nvSpPr>
        <p:spPr>
          <a:xfrm>
            <a:off x="10234972" y="5474255"/>
            <a:ext cx="1499203" cy="8001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 DOMICILIARI </a:t>
            </a:r>
          </a:p>
        </p:txBody>
      </p: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5A63FFC0-0CA8-6D07-B0AF-50D840154919}"/>
              </a:ext>
            </a:extLst>
          </p:cNvPr>
          <p:cNvCxnSpPr>
            <a:stCxn id="61" idx="2"/>
            <a:endCxn id="26" idx="0"/>
          </p:cNvCxnSpPr>
          <p:nvPr/>
        </p:nvCxnSpPr>
        <p:spPr>
          <a:xfrm rot="16200000" flipH="1">
            <a:off x="10385877" y="4875558"/>
            <a:ext cx="269122" cy="928272"/>
          </a:xfrm>
          <a:prstGeom prst="bentConnector3">
            <a:avLst>
              <a:gd name="adj1" fmla="val 617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a gomito 29">
            <a:extLst>
              <a:ext uri="{FF2B5EF4-FFF2-40B4-BE49-F238E27FC236}">
                <a16:creationId xmlns:a16="http://schemas.microsoft.com/office/drawing/2014/main" id="{358C49C9-7073-D75D-9F8B-B0400C1859F0}"/>
              </a:ext>
            </a:extLst>
          </p:cNvPr>
          <p:cNvCxnSpPr>
            <a:stCxn id="61" idx="2"/>
            <a:endCxn id="25" idx="0"/>
          </p:cNvCxnSpPr>
          <p:nvPr/>
        </p:nvCxnSpPr>
        <p:spPr>
          <a:xfrm rot="5400000">
            <a:off x="9282233" y="4754546"/>
            <a:ext cx="323483" cy="122465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3D7B5FC9-4C48-3CBC-769A-D2CEFEF80B55}"/>
              </a:ext>
            </a:extLst>
          </p:cNvPr>
          <p:cNvCxnSpPr>
            <a:cxnSpLocks/>
          </p:cNvCxnSpPr>
          <p:nvPr/>
        </p:nvCxnSpPr>
        <p:spPr>
          <a:xfrm rot="5400000">
            <a:off x="4963210" y="1710664"/>
            <a:ext cx="286490" cy="18067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644D2480-D3CB-1D69-AB27-B3244CDFFD2B}"/>
              </a:ext>
            </a:extLst>
          </p:cNvPr>
          <p:cNvCxnSpPr>
            <a:stCxn id="6" idx="2"/>
            <a:endCxn id="68" idx="0"/>
          </p:cNvCxnSpPr>
          <p:nvPr/>
        </p:nvCxnSpPr>
        <p:spPr>
          <a:xfrm rot="16200000" flipH="1">
            <a:off x="5584529" y="2967183"/>
            <a:ext cx="2037903" cy="1177313"/>
          </a:xfrm>
          <a:prstGeom prst="bentConnector3">
            <a:avLst>
              <a:gd name="adj1" fmla="val 812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a gomito 61">
            <a:extLst>
              <a:ext uri="{FF2B5EF4-FFF2-40B4-BE49-F238E27FC236}">
                <a16:creationId xmlns:a16="http://schemas.microsoft.com/office/drawing/2014/main" id="{B6FF27C8-B828-980A-7A93-AE9978C96C58}"/>
              </a:ext>
            </a:extLst>
          </p:cNvPr>
          <p:cNvCxnSpPr>
            <a:stCxn id="6" idx="2"/>
            <a:endCxn id="61" idx="0"/>
          </p:cNvCxnSpPr>
          <p:nvPr/>
        </p:nvCxnSpPr>
        <p:spPr>
          <a:xfrm rot="16200000" flipH="1">
            <a:off x="7029436" y="1522277"/>
            <a:ext cx="2012255" cy="4041478"/>
          </a:xfrm>
          <a:prstGeom prst="bentConnector3">
            <a:avLst>
              <a:gd name="adj1" fmla="val 820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a gomito 68">
            <a:extLst>
              <a:ext uri="{FF2B5EF4-FFF2-40B4-BE49-F238E27FC236}">
                <a16:creationId xmlns:a16="http://schemas.microsoft.com/office/drawing/2014/main" id="{ABC7FD43-1245-D5FB-F4E3-B7876DA0E650}"/>
              </a:ext>
            </a:extLst>
          </p:cNvPr>
          <p:cNvCxnSpPr>
            <a:cxnSpLocks/>
            <a:stCxn id="6" idx="2"/>
            <a:endCxn id="64" idx="1"/>
          </p:cNvCxnSpPr>
          <p:nvPr/>
        </p:nvCxnSpPr>
        <p:spPr>
          <a:xfrm rot="16200000" flipH="1">
            <a:off x="6787559" y="1764153"/>
            <a:ext cx="216948" cy="176241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CB0CAFDF-F8BD-4D71-95EE-FE863074A374}"/>
              </a:ext>
            </a:extLst>
          </p:cNvPr>
          <p:cNvCxnSpPr>
            <a:cxnSpLocks/>
          </p:cNvCxnSpPr>
          <p:nvPr/>
        </p:nvCxnSpPr>
        <p:spPr>
          <a:xfrm flipH="1">
            <a:off x="2760133" y="4199467"/>
            <a:ext cx="32546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D18C3526-44EC-4725-815A-A19E8E2321A5}"/>
              </a:ext>
            </a:extLst>
          </p:cNvPr>
          <p:cNvCxnSpPr>
            <a:cxnSpLocks/>
          </p:cNvCxnSpPr>
          <p:nvPr/>
        </p:nvCxnSpPr>
        <p:spPr>
          <a:xfrm>
            <a:off x="2768600" y="4233333"/>
            <a:ext cx="0" cy="188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tangolo arrotondato 7">
            <a:extLst>
              <a:ext uri="{FF2B5EF4-FFF2-40B4-BE49-F238E27FC236}">
                <a16:creationId xmlns:a16="http://schemas.microsoft.com/office/drawing/2014/main" id="{ED4AEA4D-3F3D-4F67-AC87-B0F670B87557}"/>
              </a:ext>
            </a:extLst>
          </p:cNvPr>
          <p:cNvSpPr/>
          <p:nvPr/>
        </p:nvSpPr>
        <p:spPr>
          <a:xfrm>
            <a:off x="4165475" y="5504118"/>
            <a:ext cx="959442" cy="8726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di Ristorazione</a:t>
            </a:r>
          </a:p>
          <a:p>
            <a:pPr algn="ctr"/>
            <a:r>
              <a:rPr lang="it-IT" sz="800" b="1" dirty="0">
                <a:solidFill>
                  <a:schemeClr val="tx1"/>
                </a:solidFill>
              </a:rPr>
              <a:t>Ristorazione Oggi </a:t>
            </a:r>
            <a:r>
              <a:rPr lang="it-IT" sz="800" b="1" dirty="0" err="1">
                <a:solidFill>
                  <a:schemeClr val="tx1"/>
                </a:solidFill>
              </a:rPr>
              <a:t>srl</a:t>
            </a:r>
            <a:r>
              <a:rPr lang="it-IT" sz="800" b="1" dirty="0">
                <a:solidFill>
                  <a:schemeClr val="tx1"/>
                </a:solidFill>
              </a:rPr>
              <a:t>. Servizio in Outsourcing </a:t>
            </a:r>
          </a:p>
        </p:txBody>
      </p:sp>
      <p:sp>
        <p:nvSpPr>
          <p:cNvPr id="76" name="Rettangolo arrotondato 7">
            <a:extLst>
              <a:ext uri="{FF2B5EF4-FFF2-40B4-BE49-F238E27FC236}">
                <a16:creationId xmlns:a16="http://schemas.microsoft.com/office/drawing/2014/main" id="{071B021E-E289-45C4-90F5-1A8CA0E5C96A}"/>
              </a:ext>
            </a:extLst>
          </p:cNvPr>
          <p:cNvSpPr/>
          <p:nvPr/>
        </p:nvSpPr>
        <p:spPr>
          <a:xfrm>
            <a:off x="5246608" y="5504119"/>
            <a:ext cx="1091570" cy="8969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Lavanderia e Pulizie </a:t>
            </a:r>
          </a:p>
          <a:p>
            <a:pPr algn="ctr"/>
            <a:endParaRPr lang="it-IT" sz="800" b="1" dirty="0">
              <a:solidFill>
                <a:schemeClr val="tx1"/>
              </a:solidFill>
            </a:endParaRPr>
          </a:p>
          <a:p>
            <a:pPr algn="ctr"/>
            <a:r>
              <a:rPr lang="it-IT" sz="800" b="1" dirty="0" err="1">
                <a:solidFill>
                  <a:schemeClr val="tx1"/>
                </a:solidFill>
              </a:rPr>
              <a:t>Lavanolo</a:t>
            </a:r>
            <a:r>
              <a:rPr lang="it-IT" sz="800" b="1" dirty="0">
                <a:solidFill>
                  <a:schemeClr val="tx1"/>
                </a:solidFill>
              </a:rPr>
              <a:t>: </a:t>
            </a:r>
            <a:r>
              <a:rPr lang="it-IT" sz="800" b="1" dirty="0" err="1">
                <a:solidFill>
                  <a:schemeClr val="tx1"/>
                </a:solidFill>
              </a:rPr>
              <a:t>Giuriato</a:t>
            </a:r>
            <a:r>
              <a:rPr lang="it-IT" sz="800" b="1" dirty="0">
                <a:solidFill>
                  <a:schemeClr val="tx1"/>
                </a:solidFill>
              </a:rPr>
              <a:t> Servizi- Servizio in Outsourcing </a:t>
            </a:r>
          </a:p>
        </p:txBody>
      </p:sp>
      <p:sp>
        <p:nvSpPr>
          <p:cNvPr id="77" name="Rettangolo arrotondato 7">
            <a:extLst>
              <a:ext uri="{FF2B5EF4-FFF2-40B4-BE49-F238E27FC236}">
                <a16:creationId xmlns:a16="http://schemas.microsoft.com/office/drawing/2014/main" id="{6F245A2F-6DB4-4625-81CD-F92F3BAA5C2A}"/>
              </a:ext>
            </a:extLst>
          </p:cNvPr>
          <p:cNvSpPr/>
          <p:nvPr/>
        </p:nvSpPr>
        <p:spPr>
          <a:xfrm>
            <a:off x="706417" y="5731832"/>
            <a:ext cx="897465" cy="6334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Contabilità: Studio </a:t>
            </a:r>
            <a:r>
              <a:rPr lang="it-IT" sz="800" b="1" dirty="0" err="1">
                <a:solidFill>
                  <a:schemeClr val="tx1"/>
                </a:solidFill>
              </a:rPr>
              <a:t>Muliari</a:t>
            </a:r>
            <a:r>
              <a:rPr lang="it-IT" sz="800" b="1" dirty="0">
                <a:solidFill>
                  <a:schemeClr val="tx1"/>
                </a:solidFill>
              </a:rPr>
              <a:t> Servizio in Outsourcing </a:t>
            </a:r>
          </a:p>
        </p:txBody>
      </p:sp>
      <p:sp>
        <p:nvSpPr>
          <p:cNvPr id="79" name="Rettangolo arrotondato 7">
            <a:extLst>
              <a:ext uri="{FF2B5EF4-FFF2-40B4-BE49-F238E27FC236}">
                <a16:creationId xmlns:a16="http://schemas.microsoft.com/office/drawing/2014/main" id="{DBF80837-247B-4137-8B90-6D6953DFCAED}"/>
              </a:ext>
            </a:extLst>
          </p:cNvPr>
          <p:cNvSpPr/>
          <p:nvPr/>
        </p:nvSpPr>
        <p:spPr>
          <a:xfrm>
            <a:off x="2191190" y="5758825"/>
            <a:ext cx="1631140" cy="64221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b="1" dirty="0">
                <a:solidFill>
                  <a:schemeClr val="tx1"/>
                </a:solidFill>
              </a:rPr>
              <a:t>Servizio paghe e consulente del lavoro Studio Associato Bianchi e Condotta- Servizio in outsourcing </a:t>
            </a:r>
          </a:p>
        </p:txBody>
      </p: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44576D29-68C7-42F4-BB95-CA59893E6793}"/>
              </a:ext>
            </a:extLst>
          </p:cNvPr>
          <p:cNvCxnSpPr>
            <a:cxnSpLocks/>
          </p:cNvCxnSpPr>
          <p:nvPr/>
        </p:nvCxnSpPr>
        <p:spPr>
          <a:xfrm>
            <a:off x="5124916" y="4199467"/>
            <a:ext cx="0" cy="261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741F77BC-4EE5-40EB-9105-BA7D008B77E9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2979251" y="5557337"/>
            <a:ext cx="0" cy="214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F5FE52F0-113B-4611-955B-3969987AD419}"/>
              </a:ext>
            </a:extLst>
          </p:cNvPr>
          <p:cNvCxnSpPr>
            <a:stCxn id="11" idx="2"/>
          </p:cNvCxnSpPr>
          <p:nvPr/>
        </p:nvCxnSpPr>
        <p:spPr>
          <a:xfrm>
            <a:off x="1123073" y="5557008"/>
            <a:ext cx="2904" cy="188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ttangolo arrotondato 6">
            <a:extLst>
              <a:ext uri="{FF2B5EF4-FFF2-40B4-BE49-F238E27FC236}">
                <a16:creationId xmlns:a16="http://schemas.microsoft.com/office/drawing/2014/main" id="{92506F36-E2AD-4DDD-A5F3-BC9CA25EA09C}"/>
              </a:ext>
            </a:extLst>
          </p:cNvPr>
          <p:cNvSpPr/>
          <p:nvPr/>
        </p:nvSpPr>
        <p:spPr>
          <a:xfrm>
            <a:off x="356027" y="3777306"/>
            <a:ext cx="3809448" cy="372888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UFFICIO IT (Information Technology)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Ivan Rossetti (servizio in outsourcing)</a:t>
            </a:r>
          </a:p>
        </p:txBody>
      </p:sp>
      <p:sp>
        <p:nvSpPr>
          <p:cNvPr id="44" name="Rettangolo arrotondato 6">
            <a:extLst>
              <a:ext uri="{FF2B5EF4-FFF2-40B4-BE49-F238E27FC236}">
                <a16:creationId xmlns:a16="http://schemas.microsoft.com/office/drawing/2014/main" id="{2CF7584D-9A22-44CE-B0E7-15EB80554F43}"/>
              </a:ext>
            </a:extLst>
          </p:cNvPr>
          <p:cNvSpPr/>
          <p:nvPr/>
        </p:nvSpPr>
        <p:spPr>
          <a:xfrm>
            <a:off x="356027" y="2909355"/>
            <a:ext cx="3809448" cy="412299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RESPONSABILE PROTEZIONE DATI PERSONALI (DPO)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Angela Emanuele (Labor Service, servizio in outsourcing)</a:t>
            </a:r>
          </a:p>
          <a:p>
            <a:pPr algn="ctr"/>
            <a:endParaRPr lang="it-IT" sz="1000" b="1" dirty="0">
              <a:solidFill>
                <a:schemeClr val="tx1"/>
              </a:solidFill>
            </a:endParaRP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54BE9772-8626-4B2B-9080-B7F1D856523C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4165475" y="3090391"/>
            <a:ext cx="1844354" cy="25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diritto 58">
            <a:extLst>
              <a:ext uri="{FF2B5EF4-FFF2-40B4-BE49-F238E27FC236}">
                <a16:creationId xmlns:a16="http://schemas.microsoft.com/office/drawing/2014/main" id="{8A3736B3-0223-42F9-8191-2F8ED24B5492}"/>
              </a:ext>
            </a:extLst>
          </p:cNvPr>
          <p:cNvCxnSpPr>
            <a:cxnSpLocks/>
          </p:cNvCxnSpPr>
          <p:nvPr/>
        </p:nvCxnSpPr>
        <p:spPr>
          <a:xfrm>
            <a:off x="4176599" y="3537451"/>
            <a:ext cx="18382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diritto 59">
            <a:extLst>
              <a:ext uri="{FF2B5EF4-FFF2-40B4-BE49-F238E27FC236}">
                <a16:creationId xmlns:a16="http://schemas.microsoft.com/office/drawing/2014/main" id="{B46502A5-623F-4BB8-9B0E-84ED6C85E5EC}"/>
              </a:ext>
            </a:extLst>
          </p:cNvPr>
          <p:cNvCxnSpPr>
            <a:cxnSpLocks/>
          </p:cNvCxnSpPr>
          <p:nvPr/>
        </p:nvCxnSpPr>
        <p:spPr>
          <a:xfrm>
            <a:off x="4165474" y="3960784"/>
            <a:ext cx="1849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9D84C777-33B5-42C4-83B6-4341B1CBAC05}"/>
              </a:ext>
            </a:extLst>
          </p:cNvPr>
          <p:cNvCxnSpPr>
            <a:cxnSpLocks/>
            <a:endCxn id="73" idx="0"/>
          </p:cNvCxnSpPr>
          <p:nvPr/>
        </p:nvCxnSpPr>
        <p:spPr>
          <a:xfrm flipH="1">
            <a:off x="4645196" y="5154261"/>
            <a:ext cx="13520" cy="349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5268A3EA-2E74-4B51-AB3B-185B2A287DAF}"/>
              </a:ext>
            </a:extLst>
          </p:cNvPr>
          <p:cNvCxnSpPr>
            <a:cxnSpLocks/>
          </p:cNvCxnSpPr>
          <p:nvPr/>
        </p:nvCxnSpPr>
        <p:spPr>
          <a:xfrm>
            <a:off x="5717049" y="5154261"/>
            <a:ext cx="0" cy="3498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magine 15">
            <a:extLst>
              <a:ext uri="{FF2B5EF4-FFF2-40B4-BE49-F238E27FC236}">
                <a16:creationId xmlns:a16="http://schemas.microsoft.com/office/drawing/2014/main" id="{DE91DC96-F9D9-4E3C-88DA-AD84A5618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98" y="71368"/>
            <a:ext cx="1741968" cy="1229624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6DF05DD7-E31B-440E-809F-EE46E2CDE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822" y="2966921"/>
            <a:ext cx="176799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9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Rettangolo 141"/>
          <p:cNvSpPr/>
          <p:nvPr/>
        </p:nvSpPr>
        <p:spPr>
          <a:xfrm>
            <a:off x="9688749" y="253056"/>
            <a:ext cx="2247089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ORGANIGRAMMA 2022</a:t>
            </a:r>
          </a:p>
          <a:p>
            <a:pPr algn="ctr"/>
            <a:r>
              <a:rPr lang="it-IT" sz="1600" dirty="0"/>
              <a:t>(1 Ottobre 2022)</a:t>
            </a:r>
          </a:p>
        </p:txBody>
      </p:sp>
      <p:sp>
        <p:nvSpPr>
          <p:cNvPr id="115" name="Rettangolo 114"/>
          <p:cNvSpPr/>
          <p:nvPr/>
        </p:nvSpPr>
        <p:spPr>
          <a:xfrm>
            <a:off x="9371245" y="250798"/>
            <a:ext cx="2564594" cy="800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FUNZIONIGRAMMA 2026</a:t>
            </a:r>
          </a:p>
          <a:p>
            <a:pPr algn="ctr"/>
            <a:r>
              <a:rPr lang="it-IT" sz="1600" dirty="0"/>
              <a:t>AREA SOCIOSANITARIA E SOCIALE</a:t>
            </a:r>
          </a:p>
        </p:txBody>
      </p:sp>
      <p:sp>
        <p:nvSpPr>
          <p:cNvPr id="133" name="Segnaposto piè di pagina 132"/>
          <p:cNvSpPr>
            <a:spLocks noGrp="1"/>
          </p:cNvSpPr>
          <p:nvPr>
            <p:ph type="ftr" sz="quarter" idx="11"/>
          </p:nvPr>
        </p:nvSpPr>
        <p:spPr>
          <a:xfrm>
            <a:off x="326337" y="6261697"/>
            <a:ext cx="11539326" cy="365125"/>
          </a:xfrm>
        </p:spPr>
        <p:txBody>
          <a:bodyPr/>
          <a:lstStyle/>
          <a:p>
            <a:r>
              <a:rPr lang="it-IT" dirty="0"/>
              <a:t>FONDAZIONE IL </a:t>
            </a:r>
            <a:r>
              <a:rPr lang="it-IT"/>
              <a:t>CERCHIO - </a:t>
            </a:r>
            <a:r>
              <a:rPr lang="it-IT" dirty="0"/>
              <a:t>FUNZIONIGRAMMA GENNAIO 2026 REV.1 – slide 2 di 2</a:t>
            </a:r>
          </a:p>
        </p:txBody>
      </p:sp>
      <p:sp>
        <p:nvSpPr>
          <p:cNvPr id="64" name="Rettangolo arrotondato 6">
            <a:extLst>
              <a:ext uri="{FF2B5EF4-FFF2-40B4-BE49-F238E27FC236}">
                <a16:creationId xmlns:a16="http://schemas.microsoft.com/office/drawing/2014/main" id="{5455E4DF-E5F6-482E-802A-78ED6F86666E}"/>
              </a:ext>
            </a:extLst>
          </p:cNvPr>
          <p:cNvSpPr/>
          <p:nvPr/>
        </p:nvSpPr>
        <p:spPr>
          <a:xfrm>
            <a:off x="6114379" y="1822090"/>
            <a:ext cx="2448773" cy="806352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>
              <a:solidFill>
                <a:schemeClr val="tx1"/>
              </a:solidFill>
            </a:endParaRP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COORDINATRICE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SERVIZI ALLA PERSONA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Cinzia Canu 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8" name="Rettangolo arrotondato 6">
            <a:extLst>
              <a:ext uri="{FF2B5EF4-FFF2-40B4-BE49-F238E27FC236}">
                <a16:creationId xmlns:a16="http://schemas.microsoft.com/office/drawing/2014/main" id="{ED8A6ABA-9FBB-45A8-B028-DEB7295E411B}"/>
              </a:ext>
            </a:extLst>
          </p:cNvPr>
          <p:cNvSpPr/>
          <p:nvPr/>
        </p:nvSpPr>
        <p:spPr>
          <a:xfrm>
            <a:off x="1507067" y="1991771"/>
            <a:ext cx="2140151" cy="572847"/>
          </a:xfrm>
          <a:prstGeom prst="roundRect">
            <a:avLst/>
          </a:prstGeom>
          <a:solidFill>
            <a:srgbClr val="AAEE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SANITARIA 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Marina Olivieri</a:t>
            </a:r>
          </a:p>
        </p:txBody>
      </p:sp>
      <p:sp>
        <p:nvSpPr>
          <p:cNvPr id="73" name="Rettangolo arrotondato 6">
            <a:extLst>
              <a:ext uri="{FF2B5EF4-FFF2-40B4-BE49-F238E27FC236}">
                <a16:creationId xmlns:a16="http://schemas.microsoft.com/office/drawing/2014/main" id="{7EFD6469-EB51-47C1-B757-64382A15259C}"/>
              </a:ext>
            </a:extLst>
          </p:cNvPr>
          <p:cNvSpPr/>
          <p:nvPr/>
        </p:nvSpPr>
        <p:spPr>
          <a:xfrm>
            <a:off x="1867404" y="2733927"/>
            <a:ext cx="1779814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MEDICI </a:t>
            </a:r>
          </a:p>
        </p:txBody>
      </p:sp>
      <p:sp>
        <p:nvSpPr>
          <p:cNvPr id="88" name="Rettangolo arrotondato 5">
            <a:extLst>
              <a:ext uri="{FF2B5EF4-FFF2-40B4-BE49-F238E27FC236}">
                <a16:creationId xmlns:a16="http://schemas.microsoft.com/office/drawing/2014/main" id="{456653B1-8960-4F4E-9F6F-2178C9768634}"/>
              </a:ext>
            </a:extLst>
          </p:cNvPr>
          <p:cNvSpPr/>
          <p:nvPr/>
        </p:nvSpPr>
        <p:spPr>
          <a:xfrm>
            <a:off x="4508944" y="3360142"/>
            <a:ext cx="1701386" cy="48614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SERVIZIO RSA </a:t>
            </a:r>
          </a:p>
        </p:txBody>
      </p:sp>
      <p:sp>
        <p:nvSpPr>
          <p:cNvPr id="89" name="Rettangolo arrotondato 5">
            <a:extLst>
              <a:ext uri="{FF2B5EF4-FFF2-40B4-BE49-F238E27FC236}">
                <a16:creationId xmlns:a16="http://schemas.microsoft.com/office/drawing/2014/main" id="{B9A86E4D-607B-4EC2-B03D-0E345D55676D}"/>
              </a:ext>
            </a:extLst>
          </p:cNvPr>
          <p:cNvSpPr/>
          <p:nvPr/>
        </p:nvSpPr>
        <p:spPr>
          <a:xfrm>
            <a:off x="8357962" y="3356012"/>
            <a:ext cx="2463316" cy="4902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UDO SERVIZI DOMICILIARI </a:t>
            </a:r>
          </a:p>
        </p:txBody>
      </p:sp>
      <p:sp>
        <p:nvSpPr>
          <p:cNvPr id="48" name="Rettangolo arrotondato 7">
            <a:extLst>
              <a:ext uri="{FF2B5EF4-FFF2-40B4-BE49-F238E27FC236}">
                <a16:creationId xmlns:a16="http://schemas.microsoft.com/office/drawing/2014/main" id="{E5E94DD0-F4ED-47CA-AC18-BD7D12BB4C8A}"/>
              </a:ext>
            </a:extLst>
          </p:cNvPr>
          <p:cNvSpPr/>
          <p:nvPr/>
        </p:nvSpPr>
        <p:spPr>
          <a:xfrm>
            <a:off x="8058759" y="2733927"/>
            <a:ext cx="1965774" cy="457200"/>
          </a:xfrm>
          <a:prstGeom prst="roundRect">
            <a:avLst>
              <a:gd name="adj" fmla="val 18519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Assistente Sociale 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Antonella Macrì</a:t>
            </a:r>
          </a:p>
        </p:txBody>
      </p:sp>
      <p:sp>
        <p:nvSpPr>
          <p:cNvPr id="29" name="Rettangolo arrotondato 5">
            <a:extLst>
              <a:ext uri="{FF2B5EF4-FFF2-40B4-BE49-F238E27FC236}">
                <a16:creationId xmlns:a16="http://schemas.microsoft.com/office/drawing/2014/main" id="{E24C4829-F16F-4AA4-AE2E-F9EE4243E5A6}"/>
              </a:ext>
            </a:extLst>
          </p:cNvPr>
          <p:cNvSpPr/>
          <p:nvPr/>
        </p:nvSpPr>
        <p:spPr>
          <a:xfrm>
            <a:off x="4178061" y="675829"/>
            <a:ext cx="2373388" cy="65598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DIREZIONE GENERALE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Danilo Benecchi</a:t>
            </a:r>
          </a:p>
        </p:txBody>
      </p:sp>
      <p:sp>
        <p:nvSpPr>
          <p:cNvPr id="52" name="Rettangolo arrotondato 5">
            <a:extLst>
              <a:ext uri="{FF2B5EF4-FFF2-40B4-BE49-F238E27FC236}">
                <a16:creationId xmlns:a16="http://schemas.microsoft.com/office/drawing/2014/main" id="{59AD2822-3B99-4B95-B965-2D0737F4EBE1}"/>
              </a:ext>
            </a:extLst>
          </p:cNvPr>
          <p:cNvSpPr/>
          <p:nvPr/>
        </p:nvSpPr>
        <p:spPr>
          <a:xfrm>
            <a:off x="2698056" y="4281940"/>
            <a:ext cx="1943847" cy="6242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Coordinatore Infermieristico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Paola Moroni</a:t>
            </a:r>
          </a:p>
        </p:txBody>
      </p:sp>
      <p:sp>
        <p:nvSpPr>
          <p:cNvPr id="60" name="Rettangolo arrotondato 5">
            <a:extLst>
              <a:ext uri="{FF2B5EF4-FFF2-40B4-BE49-F238E27FC236}">
                <a16:creationId xmlns:a16="http://schemas.microsoft.com/office/drawing/2014/main" id="{372206CA-1027-46CD-8656-17F33EAE7FC3}"/>
              </a:ext>
            </a:extLst>
          </p:cNvPr>
          <p:cNvSpPr/>
          <p:nvPr/>
        </p:nvSpPr>
        <p:spPr>
          <a:xfrm>
            <a:off x="4661439" y="4281940"/>
            <a:ext cx="1434562" cy="62428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Coordinatore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</a:rPr>
              <a:t>Fisioterapisti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Veronica </a:t>
            </a:r>
            <a:r>
              <a:rPr lang="it-IT" sz="1000" b="1" dirty="0" err="1">
                <a:solidFill>
                  <a:schemeClr val="tx1"/>
                </a:solidFill>
              </a:rPr>
              <a:t>Brazzale</a:t>
            </a:r>
            <a:endParaRPr lang="it-IT" sz="1000" b="1" dirty="0">
              <a:solidFill>
                <a:schemeClr val="tx1"/>
              </a:solidFill>
            </a:endParaRP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2" name="Rettangolo arrotondato 5">
            <a:extLst>
              <a:ext uri="{FF2B5EF4-FFF2-40B4-BE49-F238E27FC236}">
                <a16:creationId xmlns:a16="http://schemas.microsoft.com/office/drawing/2014/main" id="{2D0A2F8C-0AD9-4A5A-BEDB-1B91071B71E3}"/>
              </a:ext>
            </a:extLst>
          </p:cNvPr>
          <p:cNvSpPr/>
          <p:nvPr/>
        </p:nvSpPr>
        <p:spPr>
          <a:xfrm>
            <a:off x="6095999" y="4281941"/>
            <a:ext cx="1410277" cy="8049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Animatrici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Francesca Richini 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Rossella Pezzuti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Mariele Totè</a:t>
            </a:r>
          </a:p>
        </p:txBody>
      </p:sp>
      <p:sp>
        <p:nvSpPr>
          <p:cNvPr id="75" name="Rettangolo arrotondato 103">
            <a:extLst>
              <a:ext uri="{FF2B5EF4-FFF2-40B4-BE49-F238E27FC236}">
                <a16:creationId xmlns:a16="http://schemas.microsoft.com/office/drawing/2014/main" id="{ADFB555F-2DA3-4B08-8F5A-8432DFFFEAB3}"/>
              </a:ext>
            </a:extLst>
          </p:cNvPr>
          <p:cNvSpPr/>
          <p:nvPr/>
        </p:nvSpPr>
        <p:spPr>
          <a:xfrm>
            <a:off x="3647219" y="5304916"/>
            <a:ext cx="1138314" cy="47180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Infermieri</a:t>
            </a:r>
          </a:p>
        </p:txBody>
      </p:sp>
      <p:sp>
        <p:nvSpPr>
          <p:cNvPr id="76" name="Rettangolo arrotondato 102">
            <a:extLst>
              <a:ext uri="{FF2B5EF4-FFF2-40B4-BE49-F238E27FC236}">
                <a16:creationId xmlns:a16="http://schemas.microsoft.com/office/drawing/2014/main" id="{9D904258-A50A-4527-AF8A-70892F6D9E4D}"/>
              </a:ext>
            </a:extLst>
          </p:cNvPr>
          <p:cNvSpPr/>
          <p:nvPr/>
        </p:nvSpPr>
        <p:spPr>
          <a:xfrm>
            <a:off x="2458437" y="5319522"/>
            <a:ext cx="104772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O.S.S. &amp; A.S.A.</a:t>
            </a:r>
          </a:p>
        </p:txBody>
      </p:sp>
      <p:sp>
        <p:nvSpPr>
          <p:cNvPr id="77" name="Rettangolo arrotondato 25">
            <a:extLst>
              <a:ext uri="{FF2B5EF4-FFF2-40B4-BE49-F238E27FC236}">
                <a16:creationId xmlns:a16="http://schemas.microsoft.com/office/drawing/2014/main" id="{743F77FB-F6DB-4668-B5B6-8A60B651F42E}"/>
              </a:ext>
            </a:extLst>
          </p:cNvPr>
          <p:cNvSpPr/>
          <p:nvPr/>
        </p:nvSpPr>
        <p:spPr>
          <a:xfrm>
            <a:off x="7618997" y="4281938"/>
            <a:ext cx="1685841" cy="80498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Referente SAD &amp; RSA Aperta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Maria Sicilia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Case Manager RSA Aperta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Paola Lotrecchiano </a:t>
            </a:r>
          </a:p>
        </p:txBody>
      </p:sp>
      <p:sp>
        <p:nvSpPr>
          <p:cNvPr id="78" name="Rettangolo arrotondato 25">
            <a:extLst>
              <a:ext uri="{FF2B5EF4-FFF2-40B4-BE49-F238E27FC236}">
                <a16:creationId xmlns:a16="http://schemas.microsoft.com/office/drawing/2014/main" id="{48DF6808-79F1-4767-BA88-C4AE5BDF0837}"/>
              </a:ext>
            </a:extLst>
          </p:cNvPr>
          <p:cNvSpPr/>
          <p:nvPr/>
        </p:nvSpPr>
        <p:spPr>
          <a:xfrm>
            <a:off x="9482017" y="4298989"/>
            <a:ext cx="2170204" cy="5899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Coordinatore Infermieristico C-</a:t>
            </a:r>
            <a:r>
              <a:rPr lang="it-IT" sz="1200" b="1" dirty="0" err="1">
                <a:solidFill>
                  <a:schemeClr val="tx1"/>
                </a:solidFill>
              </a:rPr>
              <a:t>Dom</a:t>
            </a:r>
            <a:endParaRPr lang="it-IT" sz="1200" b="1" dirty="0">
              <a:solidFill>
                <a:schemeClr val="tx1"/>
              </a:solidFill>
            </a:endParaRPr>
          </a:p>
          <a:p>
            <a:pPr algn="ctr"/>
            <a:r>
              <a:rPr lang="it-IT" sz="1000" b="1" dirty="0" err="1">
                <a:solidFill>
                  <a:schemeClr val="tx1"/>
                </a:solidFill>
              </a:rPr>
              <a:t>Crigna</a:t>
            </a:r>
            <a:r>
              <a:rPr lang="it-IT" sz="1000" b="1" dirty="0">
                <a:solidFill>
                  <a:schemeClr val="tx1"/>
                </a:solidFill>
              </a:rPr>
              <a:t> Fabio</a:t>
            </a:r>
          </a:p>
        </p:txBody>
      </p:sp>
      <p:sp>
        <p:nvSpPr>
          <p:cNvPr id="87" name="Rettangolo arrotondato 102">
            <a:extLst>
              <a:ext uri="{FF2B5EF4-FFF2-40B4-BE49-F238E27FC236}">
                <a16:creationId xmlns:a16="http://schemas.microsoft.com/office/drawing/2014/main" id="{C55A0613-250D-41DE-A6A6-841965495CA0}"/>
              </a:ext>
            </a:extLst>
          </p:cNvPr>
          <p:cNvSpPr/>
          <p:nvPr/>
        </p:nvSpPr>
        <p:spPr>
          <a:xfrm>
            <a:off x="11301563" y="5155030"/>
            <a:ext cx="604484" cy="4689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b="1" dirty="0">
                <a:solidFill>
                  <a:schemeClr val="tx1"/>
                </a:solidFill>
              </a:rPr>
              <a:t>O.S.S. A.S.A.</a:t>
            </a:r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89CC0C52-5BD2-3E65-6334-432CC0E2038D}"/>
              </a:ext>
            </a:extLst>
          </p:cNvPr>
          <p:cNvCxnSpPr>
            <a:cxnSpLocks/>
            <a:stCxn id="29" idx="2"/>
            <a:endCxn id="68" idx="3"/>
          </p:cNvCxnSpPr>
          <p:nvPr/>
        </p:nvCxnSpPr>
        <p:spPr>
          <a:xfrm rot="5400000">
            <a:off x="4032799" y="946238"/>
            <a:ext cx="946377" cy="171753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a gomito 13">
            <a:extLst>
              <a:ext uri="{FF2B5EF4-FFF2-40B4-BE49-F238E27FC236}">
                <a16:creationId xmlns:a16="http://schemas.microsoft.com/office/drawing/2014/main" id="{E10C921A-EEEE-1470-500F-A324F45D74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87724" y="1453525"/>
            <a:ext cx="893448" cy="74962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FA10E2E8-D23E-96D0-70FA-92C198E53B69}"/>
              </a:ext>
            </a:extLst>
          </p:cNvPr>
          <p:cNvCxnSpPr>
            <a:cxnSpLocks/>
          </p:cNvCxnSpPr>
          <p:nvPr/>
        </p:nvCxnSpPr>
        <p:spPr>
          <a:xfrm>
            <a:off x="2698056" y="2564618"/>
            <a:ext cx="0" cy="212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2B22B36F-15DC-66A6-9DA4-241322E2B3DB}"/>
              </a:ext>
            </a:extLst>
          </p:cNvPr>
          <p:cNvCxnSpPr>
            <a:cxnSpLocks/>
          </p:cNvCxnSpPr>
          <p:nvPr/>
        </p:nvCxnSpPr>
        <p:spPr>
          <a:xfrm rot="16200000" flipH="1">
            <a:off x="7531719" y="2467813"/>
            <a:ext cx="334085" cy="7199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a gomito 24">
            <a:extLst>
              <a:ext uri="{FF2B5EF4-FFF2-40B4-BE49-F238E27FC236}">
                <a16:creationId xmlns:a16="http://schemas.microsoft.com/office/drawing/2014/main" id="{07F9D10C-E0EE-4006-1C1D-040FAC1CF78F}"/>
              </a:ext>
            </a:extLst>
          </p:cNvPr>
          <p:cNvCxnSpPr>
            <a:cxnSpLocks/>
            <a:stCxn id="64" idx="2"/>
            <a:endCxn id="88" idx="3"/>
          </p:cNvCxnSpPr>
          <p:nvPr/>
        </p:nvCxnSpPr>
        <p:spPr>
          <a:xfrm rot="5400000">
            <a:off x="6287163" y="2551609"/>
            <a:ext cx="974771" cy="11284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a gomito 34">
            <a:extLst>
              <a:ext uri="{FF2B5EF4-FFF2-40B4-BE49-F238E27FC236}">
                <a16:creationId xmlns:a16="http://schemas.microsoft.com/office/drawing/2014/main" id="{BCFA80E3-7BA8-2AA2-D6FA-53F5768A5C52}"/>
              </a:ext>
            </a:extLst>
          </p:cNvPr>
          <p:cNvCxnSpPr>
            <a:cxnSpLocks/>
            <a:stCxn id="64" idx="2"/>
            <a:endCxn id="89" idx="1"/>
          </p:cNvCxnSpPr>
          <p:nvPr/>
        </p:nvCxnSpPr>
        <p:spPr>
          <a:xfrm rot="16200000" flipH="1">
            <a:off x="7362011" y="2605197"/>
            <a:ext cx="972706" cy="10191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a gomito 39">
            <a:extLst>
              <a:ext uri="{FF2B5EF4-FFF2-40B4-BE49-F238E27FC236}">
                <a16:creationId xmlns:a16="http://schemas.microsoft.com/office/drawing/2014/main" id="{583420AB-1899-281B-3ECE-296E36D35438}"/>
              </a:ext>
            </a:extLst>
          </p:cNvPr>
          <p:cNvCxnSpPr>
            <a:cxnSpLocks/>
            <a:stCxn id="88" idx="2"/>
            <a:endCxn id="52" idx="0"/>
          </p:cNvCxnSpPr>
          <p:nvPr/>
        </p:nvCxnSpPr>
        <p:spPr>
          <a:xfrm rot="5400000">
            <a:off x="4296981" y="3219283"/>
            <a:ext cx="435657" cy="168965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a gomito 43">
            <a:extLst>
              <a:ext uri="{FF2B5EF4-FFF2-40B4-BE49-F238E27FC236}">
                <a16:creationId xmlns:a16="http://schemas.microsoft.com/office/drawing/2014/main" id="{C37A561C-A773-6AAC-5993-D743B68CAFFC}"/>
              </a:ext>
            </a:extLst>
          </p:cNvPr>
          <p:cNvCxnSpPr>
            <a:cxnSpLocks/>
            <a:stCxn id="88" idx="2"/>
            <a:endCxn id="62" idx="0"/>
          </p:cNvCxnSpPr>
          <p:nvPr/>
        </p:nvCxnSpPr>
        <p:spPr>
          <a:xfrm rot="16200000" flipH="1">
            <a:off x="5862558" y="3343361"/>
            <a:ext cx="435658" cy="144150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a gomito 48">
            <a:extLst>
              <a:ext uri="{FF2B5EF4-FFF2-40B4-BE49-F238E27FC236}">
                <a16:creationId xmlns:a16="http://schemas.microsoft.com/office/drawing/2014/main" id="{DB973806-6CE9-3C0E-B6EE-F8E38A24F710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50894" y="4054568"/>
            <a:ext cx="435657" cy="1908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68B72E15-E8DD-D339-E7E4-347C7C13662D}"/>
              </a:ext>
            </a:extLst>
          </p:cNvPr>
          <p:cNvCxnSpPr>
            <a:cxnSpLocks/>
            <a:stCxn id="89" idx="2"/>
            <a:endCxn id="77" idx="0"/>
          </p:cNvCxnSpPr>
          <p:nvPr/>
        </p:nvCxnSpPr>
        <p:spPr>
          <a:xfrm rot="5400000">
            <a:off x="8807942" y="3500260"/>
            <a:ext cx="435654" cy="11277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58B2A748-0591-0DA5-7622-3DADE5755291}"/>
              </a:ext>
            </a:extLst>
          </p:cNvPr>
          <p:cNvCxnSpPr>
            <a:cxnSpLocks/>
            <a:stCxn id="89" idx="2"/>
            <a:endCxn id="78" idx="0"/>
          </p:cNvCxnSpPr>
          <p:nvPr/>
        </p:nvCxnSpPr>
        <p:spPr>
          <a:xfrm rot="16200000" flipH="1">
            <a:off x="9852017" y="3583886"/>
            <a:ext cx="452705" cy="9774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a gomito 65">
            <a:extLst>
              <a:ext uri="{FF2B5EF4-FFF2-40B4-BE49-F238E27FC236}">
                <a16:creationId xmlns:a16="http://schemas.microsoft.com/office/drawing/2014/main" id="{3E15C533-ED7E-7006-9F10-6C7E50D59B40}"/>
              </a:ext>
            </a:extLst>
          </p:cNvPr>
          <p:cNvCxnSpPr>
            <a:cxnSpLocks/>
            <a:stCxn id="52" idx="2"/>
            <a:endCxn id="75" idx="0"/>
          </p:cNvCxnSpPr>
          <p:nvPr/>
        </p:nvCxnSpPr>
        <p:spPr>
          <a:xfrm rot="16200000" flipH="1">
            <a:off x="3743833" y="4832372"/>
            <a:ext cx="398691" cy="54639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a gomito 70">
            <a:extLst>
              <a:ext uri="{FF2B5EF4-FFF2-40B4-BE49-F238E27FC236}">
                <a16:creationId xmlns:a16="http://schemas.microsoft.com/office/drawing/2014/main" id="{88C02D4B-B4DA-0AD9-E33A-F208C0672F63}"/>
              </a:ext>
            </a:extLst>
          </p:cNvPr>
          <p:cNvCxnSpPr>
            <a:cxnSpLocks/>
            <a:stCxn id="52" idx="2"/>
            <a:endCxn id="76" idx="0"/>
          </p:cNvCxnSpPr>
          <p:nvPr/>
        </p:nvCxnSpPr>
        <p:spPr>
          <a:xfrm rot="5400000">
            <a:off x="3119491" y="4769032"/>
            <a:ext cx="413297" cy="68768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arrotondato 7">
            <a:extLst>
              <a:ext uri="{FF2B5EF4-FFF2-40B4-BE49-F238E27FC236}">
                <a16:creationId xmlns:a16="http://schemas.microsoft.com/office/drawing/2014/main" id="{E07D97F3-8D41-BC9B-EBCF-69EE6C61DBCD}"/>
              </a:ext>
            </a:extLst>
          </p:cNvPr>
          <p:cNvSpPr/>
          <p:nvPr/>
        </p:nvSpPr>
        <p:spPr>
          <a:xfrm>
            <a:off x="4784393" y="2760036"/>
            <a:ext cx="1801175" cy="457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Psicologa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Paola </a:t>
            </a:r>
            <a:r>
              <a:rPr lang="it-IT" sz="1000" b="1" dirty="0" err="1">
                <a:solidFill>
                  <a:schemeClr val="tx1"/>
                </a:solidFill>
              </a:rPr>
              <a:t>Bussolini</a:t>
            </a:r>
            <a:endParaRPr lang="it-IT" sz="1000" b="1" dirty="0">
              <a:solidFill>
                <a:schemeClr val="tx1"/>
              </a:solidFill>
            </a:endParaRPr>
          </a:p>
        </p:txBody>
      </p:sp>
      <p:cxnSp>
        <p:nvCxnSpPr>
          <p:cNvPr id="8" name="Connettore a gomito 7">
            <a:extLst>
              <a:ext uri="{FF2B5EF4-FFF2-40B4-BE49-F238E27FC236}">
                <a16:creationId xmlns:a16="http://schemas.microsoft.com/office/drawing/2014/main" id="{3517C44D-8837-6D2F-2C23-CD2E20F09185}"/>
              </a:ext>
            </a:extLst>
          </p:cNvPr>
          <p:cNvCxnSpPr>
            <a:cxnSpLocks/>
            <a:stCxn id="64" idx="2"/>
            <a:endCxn id="2" idx="3"/>
          </p:cNvCxnSpPr>
          <p:nvPr/>
        </p:nvCxnSpPr>
        <p:spPr>
          <a:xfrm rot="5400000">
            <a:off x="6782070" y="2431940"/>
            <a:ext cx="360194" cy="7531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tangolo arrotondato 7">
            <a:extLst>
              <a:ext uri="{FF2B5EF4-FFF2-40B4-BE49-F238E27FC236}">
                <a16:creationId xmlns:a16="http://schemas.microsoft.com/office/drawing/2014/main" id="{468CABB2-FC51-CBCF-8E71-ECDDBBE10CAB}"/>
              </a:ext>
            </a:extLst>
          </p:cNvPr>
          <p:cNvSpPr/>
          <p:nvPr/>
        </p:nvSpPr>
        <p:spPr>
          <a:xfrm>
            <a:off x="2616201" y="1430061"/>
            <a:ext cx="2229686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</a:rPr>
              <a:t>URP e FORMAZIONE</a:t>
            </a:r>
          </a:p>
          <a:p>
            <a:pPr algn="ctr"/>
            <a:r>
              <a:rPr lang="it-IT" sz="1000" b="1" dirty="0">
                <a:solidFill>
                  <a:schemeClr val="tx1"/>
                </a:solidFill>
              </a:rPr>
              <a:t>Cinzia Canu </a:t>
            </a:r>
          </a:p>
        </p:txBody>
      </p:sp>
      <p:cxnSp>
        <p:nvCxnSpPr>
          <p:cNvPr id="36" name="Connettore a gomito 35">
            <a:extLst>
              <a:ext uri="{FF2B5EF4-FFF2-40B4-BE49-F238E27FC236}">
                <a16:creationId xmlns:a16="http://schemas.microsoft.com/office/drawing/2014/main" id="{B9CEFABE-8AC2-9116-2257-606A87ECEE63}"/>
              </a:ext>
            </a:extLst>
          </p:cNvPr>
          <p:cNvCxnSpPr>
            <a:cxnSpLocks/>
            <a:stCxn id="29" idx="2"/>
            <a:endCxn id="33" idx="3"/>
          </p:cNvCxnSpPr>
          <p:nvPr/>
        </p:nvCxnSpPr>
        <p:spPr>
          <a:xfrm rot="5400000">
            <a:off x="4941900" y="1235805"/>
            <a:ext cx="326843" cy="51886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FABD9701-B6E2-4B48-A864-D4E970C205A3}"/>
              </a:ext>
            </a:extLst>
          </p:cNvPr>
          <p:cNvCxnSpPr>
            <a:cxnSpLocks/>
          </p:cNvCxnSpPr>
          <p:nvPr/>
        </p:nvCxnSpPr>
        <p:spPr>
          <a:xfrm>
            <a:off x="9589620" y="490622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arrotondato 102">
            <a:extLst>
              <a:ext uri="{FF2B5EF4-FFF2-40B4-BE49-F238E27FC236}">
                <a16:creationId xmlns:a16="http://schemas.microsoft.com/office/drawing/2014/main" id="{ADD47B7F-4973-4D36-BF36-DEC7DC88DD56}"/>
              </a:ext>
            </a:extLst>
          </p:cNvPr>
          <p:cNvSpPr/>
          <p:nvPr/>
        </p:nvSpPr>
        <p:spPr>
          <a:xfrm>
            <a:off x="7422663" y="5696721"/>
            <a:ext cx="552198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</p:txBody>
      </p:sp>
      <p:sp>
        <p:nvSpPr>
          <p:cNvPr id="47" name="Rettangolo arrotondato 102">
            <a:extLst>
              <a:ext uri="{FF2B5EF4-FFF2-40B4-BE49-F238E27FC236}">
                <a16:creationId xmlns:a16="http://schemas.microsoft.com/office/drawing/2014/main" id="{03B5B35A-9705-48EB-B7A0-34E3451ACF71}"/>
              </a:ext>
            </a:extLst>
          </p:cNvPr>
          <p:cNvSpPr/>
          <p:nvPr/>
        </p:nvSpPr>
        <p:spPr>
          <a:xfrm>
            <a:off x="8616383" y="5697394"/>
            <a:ext cx="865634" cy="3418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Educatori</a:t>
            </a:r>
          </a:p>
        </p:txBody>
      </p:sp>
      <p:sp>
        <p:nvSpPr>
          <p:cNvPr id="50" name="Rettangolo arrotondato 102">
            <a:extLst>
              <a:ext uri="{FF2B5EF4-FFF2-40B4-BE49-F238E27FC236}">
                <a16:creationId xmlns:a16="http://schemas.microsoft.com/office/drawing/2014/main" id="{D7D71019-F100-4119-943C-4481C9C259B8}"/>
              </a:ext>
            </a:extLst>
          </p:cNvPr>
          <p:cNvSpPr/>
          <p:nvPr/>
        </p:nvSpPr>
        <p:spPr>
          <a:xfrm>
            <a:off x="9135797" y="5209261"/>
            <a:ext cx="865632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Infermieri</a:t>
            </a:r>
          </a:p>
        </p:txBody>
      </p:sp>
      <p:sp>
        <p:nvSpPr>
          <p:cNvPr id="51" name="Rettangolo arrotondato 102">
            <a:extLst>
              <a:ext uri="{FF2B5EF4-FFF2-40B4-BE49-F238E27FC236}">
                <a16:creationId xmlns:a16="http://schemas.microsoft.com/office/drawing/2014/main" id="{73903FCB-33D9-429F-BA3D-D1CFAA681FC0}"/>
              </a:ext>
            </a:extLst>
          </p:cNvPr>
          <p:cNvSpPr/>
          <p:nvPr/>
        </p:nvSpPr>
        <p:spPr>
          <a:xfrm>
            <a:off x="10034011" y="5215498"/>
            <a:ext cx="463256" cy="3651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</p:txBody>
      </p:sp>
      <p:sp>
        <p:nvSpPr>
          <p:cNvPr id="53" name="Rettangolo arrotondato 102">
            <a:extLst>
              <a:ext uri="{FF2B5EF4-FFF2-40B4-BE49-F238E27FC236}">
                <a16:creationId xmlns:a16="http://schemas.microsoft.com/office/drawing/2014/main" id="{67A120D8-708D-442F-9A6B-BA98EFDA9827}"/>
              </a:ext>
            </a:extLst>
          </p:cNvPr>
          <p:cNvSpPr/>
          <p:nvPr/>
        </p:nvSpPr>
        <p:spPr>
          <a:xfrm>
            <a:off x="10488956" y="5219069"/>
            <a:ext cx="831364" cy="3418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Educatori</a:t>
            </a:r>
          </a:p>
        </p:txBody>
      </p: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B6C64816-3DF0-4B4B-B089-F289BACC23E2}"/>
              </a:ext>
            </a:extLst>
          </p:cNvPr>
          <p:cNvCxnSpPr>
            <a:cxnSpLocks/>
          </p:cNvCxnSpPr>
          <p:nvPr/>
        </p:nvCxnSpPr>
        <p:spPr>
          <a:xfrm>
            <a:off x="10269659" y="4918064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1721434F-CB1A-4D83-8CAD-0F1A02E8E011}"/>
              </a:ext>
            </a:extLst>
          </p:cNvPr>
          <p:cNvCxnSpPr>
            <a:cxnSpLocks/>
          </p:cNvCxnSpPr>
          <p:nvPr/>
        </p:nvCxnSpPr>
        <p:spPr>
          <a:xfrm>
            <a:off x="10964281" y="492904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F6BEFB6D-E974-433F-90F7-EE8F5FDFA44C}"/>
              </a:ext>
            </a:extLst>
          </p:cNvPr>
          <p:cNvCxnSpPr>
            <a:cxnSpLocks/>
          </p:cNvCxnSpPr>
          <p:nvPr/>
        </p:nvCxnSpPr>
        <p:spPr>
          <a:xfrm>
            <a:off x="11577797" y="4906223"/>
            <a:ext cx="0" cy="280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tangolo arrotondato 102">
            <a:extLst>
              <a:ext uri="{FF2B5EF4-FFF2-40B4-BE49-F238E27FC236}">
                <a16:creationId xmlns:a16="http://schemas.microsoft.com/office/drawing/2014/main" id="{20742CE1-93A9-42BC-93B5-AFA0355278DB}"/>
              </a:ext>
            </a:extLst>
          </p:cNvPr>
          <p:cNvSpPr/>
          <p:nvPr/>
        </p:nvSpPr>
        <p:spPr>
          <a:xfrm>
            <a:off x="7993380" y="5680105"/>
            <a:ext cx="604484" cy="4689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b="1" dirty="0">
                <a:solidFill>
                  <a:schemeClr val="tx1"/>
                </a:solidFill>
              </a:rPr>
              <a:t>O.S.S. A.S.A.</a:t>
            </a:r>
          </a:p>
        </p:txBody>
      </p:sp>
      <p:cxnSp>
        <p:nvCxnSpPr>
          <p:cNvPr id="69" name="Connettore diritto 68">
            <a:extLst>
              <a:ext uri="{FF2B5EF4-FFF2-40B4-BE49-F238E27FC236}">
                <a16:creationId xmlns:a16="http://schemas.microsoft.com/office/drawing/2014/main" id="{1EE3071F-8D99-4211-A4F5-E387107DA509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8281948" y="5116017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92866E23-CB55-4B7C-8CB5-A458856AF217}"/>
              </a:ext>
            </a:extLst>
          </p:cNvPr>
          <p:cNvCxnSpPr>
            <a:cxnSpLocks/>
          </p:cNvCxnSpPr>
          <p:nvPr/>
        </p:nvCxnSpPr>
        <p:spPr>
          <a:xfrm>
            <a:off x="7761511" y="5100308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DA570C42-BE56-4298-A0DD-E4804B74B098}"/>
              </a:ext>
            </a:extLst>
          </p:cNvPr>
          <p:cNvCxnSpPr>
            <a:cxnSpLocks/>
          </p:cNvCxnSpPr>
          <p:nvPr/>
        </p:nvCxnSpPr>
        <p:spPr>
          <a:xfrm>
            <a:off x="8871738" y="5116017"/>
            <a:ext cx="13674" cy="56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ttangolo arrotondato 102">
            <a:extLst>
              <a:ext uri="{FF2B5EF4-FFF2-40B4-BE49-F238E27FC236}">
                <a16:creationId xmlns:a16="http://schemas.microsoft.com/office/drawing/2014/main" id="{CB31A474-2D35-4151-A7D9-854B79961BEE}"/>
              </a:ext>
            </a:extLst>
          </p:cNvPr>
          <p:cNvSpPr/>
          <p:nvPr/>
        </p:nvSpPr>
        <p:spPr>
          <a:xfrm>
            <a:off x="4826918" y="5254878"/>
            <a:ext cx="1240821" cy="6526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</a:rPr>
              <a:t>FKT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</a:rPr>
              <a:t>Miriam Borsani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</a:rPr>
              <a:t>Erika Virano </a:t>
            </a: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8C403A1B-FACF-4E0F-832E-92DE2B6E40C5}"/>
              </a:ext>
            </a:extLst>
          </p:cNvPr>
          <p:cNvCxnSpPr>
            <a:cxnSpLocks/>
            <a:stCxn id="60" idx="2"/>
          </p:cNvCxnSpPr>
          <p:nvPr/>
        </p:nvCxnSpPr>
        <p:spPr>
          <a:xfrm>
            <a:off x="5378720" y="4906223"/>
            <a:ext cx="0" cy="339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34AE1A7F-457C-40E9-B535-C4A086AB38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25" y="168064"/>
            <a:ext cx="1552768" cy="109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289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344</Words>
  <Application>Microsoft Office PowerPoint</Application>
  <PresentationFormat>Widescreen</PresentationFormat>
  <Paragraphs>104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d.benecchi</dc:creator>
  <cp:lastModifiedBy>Cinzia</cp:lastModifiedBy>
  <cp:revision>82</cp:revision>
  <cp:lastPrinted>2023-02-22T08:41:39Z</cp:lastPrinted>
  <dcterms:created xsi:type="dcterms:W3CDTF">2021-04-01T13:05:26Z</dcterms:created>
  <dcterms:modified xsi:type="dcterms:W3CDTF">2026-02-02T09:04:39Z</dcterms:modified>
</cp:coreProperties>
</file>